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56" d="100"/>
          <a:sy n="56" d="100"/>
        </p:scale>
        <p:origin x="36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43992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AIinRT 2027 save-the-date / announcement slide for the workshop.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hyperlink" Target="https://3ai.umcutrecht.nl/pillars/research/ai-lab-imaging-and-image-guided-interventions/" TargetMode="External"/><Relationship Id="rId3" Type="http://schemas.openxmlformats.org/officeDocument/2006/relationships/hyperlink" Target="https://aiinrt.org/" TargetMode="External"/><Relationship Id="rId7" Type="http://schemas.openxmlformats.org/officeDocument/2006/relationships/hyperlink" Target="https://www.prinsesmaximacentrum.nl/en" TargetMode="External"/><Relationship Id="rId12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11" Type="http://schemas.openxmlformats.org/officeDocument/2006/relationships/hyperlink" Target="https://compimag.org/" TargetMode="External"/><Relationship Id="rId5" Type="http://schemas.openxmlformats.org/officeDocument/2006/relationships/hyperlink" Target="https://research.umcutrecht.nl/" TargetMode="External"/><Relationship Id="rId15" Type="http://schemas.openxmlformats.org/officeDocument/2006/relationships/image" Target="../media/image7.png"/><Relationship Id="rId10" Type="http://schemas.openxmlformats.org/officeDocument/2006/relationships/image" Target="../media/image4.png"/><Relationship Id="rId4" Type="http://schemas.openxmlformats.org/officeDocument/2006/relationships/image" Target="../media/image1.png"/><Relationship Id="rId9" Type="http://schemas.openxmlformats.org/officeDocument/2006/relationships/hyperlink" Target="https://dlinrt.eu/" TargetMode="External"/><Relationship Id="rId1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00" cy="2247900"/>
          </a:xfrm>
          <a:prstGeom prst="rect">
            <a:avLst/>
          </a:prstGeom>
          <a:gradFill rotWithShape="1">
            <a:gsLst>
              <a:gs pos="0">
                <a:srgbClr val="0B2F55">
                  <a:alpha val="100000"/>
                </a:srgbClr>
              </a:gs>
              <a:gs pos="42000">
                <a:srgbClr val="0C3A6E">
                  <a:alpha val="100000"/>
                </a:srgbClr>
              </a:gs>
              <a:gs pos="62000">
                <a:srgbClr val="1E4E7E">
                  <a:alpha val="100000"/>
                </a:srgbClr>
              </a:gs>
              <a:gs pos="88000">
                <a:srgbClr val="B0602A">
                  <a:alpha val="100000"/>
                </a:srgbClr>
              </a:gs>
              <a:gs pos="100000">
                <a:srgbClr val="EB5C0A">
                  <a:alpha val="100000"/>
                </a:srgbClr>
              </a:gs>
            </a:gsLst>
            <a:lin ang="600000" scaled="0"/>
          </a:gradFill>
          <a:ln/>
        </p:spPr>
        <p:txBody>
          <a:bodyPr/>
          <a:lstStyle/>
          <a:p>
            <a:endParaRPr lang="en-US"/>
          </a:p>
        </p:txBody>
      </p:sp>
      <p:pic>
        <p:nvPicPr>
          <p:cNvPr id="3" name="Image 0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52500" y="409575"/>
            <a:ext cx="5012531" cy="142875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11404253" y="828675"/>
            <a:ext cx="6356209" cy="590550"/>
          </a:xfrm>
          <a:prstGeom prst="roundRect">
            <a:avLst>
              <a:gd name="adj" fmla="val 50000"/>
            </a:avLst>
          </a:prstGeom>
          <a:solidFill>
            <a:srgbClr val="0B2F55">
              <a:alpha val="55000"/>
            </a:srgbClr>
          </a:solidFill>
          <a:ln w="9525">
            <a:solidFill>
              <a:srgbClr val="7FA3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11718578" y="990600"/>
            <a:ext cx="5832857" cy="2952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1800" b="1" kern="0" spc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PEER-REVIEWED INTERNATIONAL SYMPOSIUM </a:t>
            </a:r>
          </a:p>
        </p:txBody>
      </p:sp>
      <p:sp>
        <p:nvSpPr>
          <p:cNvPr id="6" name="Text 3"/>
          <p:cNvSpPr/>
          <p:nvPr/>
        </p:nvSpPr>
        <p:spPr>
          <a:xfrm>
            <a:off x="952500" y="2971800"/>
            <a:ext cx="10016490" cy="10873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88128"/>
              </a:lnSpc>
              <a:buNone/>
            </a:pPr>
            <a:r>
              <a:rPr lang="en-US" sz="8100" b="1" dirty="0">
                <a:solidFill>
                  <a:srgbClr val="003D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1–2 April 2027</a:t>
            </a:r>
            <a:endParaRPr lang="en-US" sz="8100" dirty="0"/>
          </a:p>
        </p:txBody>
      </p:sp>
      <p:sp>
        <p:nvSpPr>
          <p:cNvPr id="7" name="Text 4"/>
          <p:cNvSpPr/>
          <p:nvPr/>
        </p:nvSpPr>
        <p:spPr>
          <a:xfrm>
            <a:off x="952500" y="4268688"/>
            <a:ext cx="10016490" cy="3905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400" dirty="0">
                <a:solidFill>
                  <a:srgbClr val="5767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UMC Utrecht &amp; Princess Máxima Center · Utrecht, the Netherlands</a:t>
            </a:r>
            <a:endParaRPr lang="en-US" sz="2400" dirty="0"/>
          </a:p>
        </p:txBody>
      </p:sp>
      <p:sp>
        <p:nvSpPr>
          <p:cNvPr id="8" name="Shape 5"/>
          <p:cNvSpPr/>
          <p:nvPr/>
        </p:nvSpPr>
        <p:spPr>
          <a:xfrm>
            <a:off x="952500" y="5002114"/>
            <a:ext cx="9105900" cy="981075"/>
          </a:xfrm>
          <a:prstGeom prst="roundRect">
            <a:avLst>
              <a:gd name="adj" fmla="val 17476"/>
            </a:avLst>
          </a:prstGeom>
          <a:solidFill>
            <a:srgbClr val="EB5C0A"/>
          </a:solidFill>
          <a:ln/>
          <a:effectLst>
            <a:outerShdw blurRad="381000" dist="171450" dir="5400000" algn="bl" rotWithShape="0">
              <a:srgbClr val="EB5C0A">
                <a:alpha val="2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1371600" y="5354539"/>
            <a:ext cx="379089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 submission closes</a:t>
            </a:r>
            <a:endParaRPr lang="en-US" sz="2250" dirty="0"/>
          </a:p>
        </p:txBody>
      </p:sp>
      <p:sp>
        <p:nvSpPr>
          <p:cNvPr id="10" name="Text 7"/>
          <p:cNvSpPr/>
          <p:nvPr/>
        </p:nvSpPr>
        <p:spPr>
          <a:xfrm>
            <a:off x="4951214" y="5287864"/>
            <a:ext cx="3253919" cy="4476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December 2026</a:t>
            </a:r>
            <a:endParaRPr lang="en-US" sz="2850" dirty="0"/>
          </a:p>
        </p:txBody>
      </p:sp>
      <p:sp>
        <p:nvSpPr>
          <p:cNvPr id="11" name="Text 8"/>
          <p:cNvSpPr/>
          <p:nvPr/>
        </p:nvSpPr>
        <p:spPr>
          <a:xfrm>
            <a:off x="952500" y="6400823"/>
            <a:ext cx="9379077" cy="752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29310"/>
              </a:lnSpc>
              <a:buNone/>
            </a:pPr>
            <a:r>
              <a:rPr lang="en-US" sz="1875" dirty="0">
                <a:solidFill>
                  <a:srgbClr val="5767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Six 90-min sessions · Invited state-of-the-art talks (30 min) · Proffered papers (9+3 min)  A cross-disciplinary keynote each day · Double-blind review</a:t>
            </a:r>
            <a:endParaRPr lang="en-US" sz="1875" dirty="0"/>
          </a:p>
        </p:txBody>
      </p:sp>
      <p:sp>
        <p:nvSpPr>
          <p:cNvPr id="12" name="Shape 9"/>
          <p:cNvSpPr/>
          <p:nvPr/>
        </p:nvSpPr>
        <p:spPr>
          <a:xfrm>
            <a:off x="4359771" y="7669113"/>
            <a:ext cx="9105900" cy="866775"/>
          </a:xfrm>
          <a:prstGeom prst="roundRect">
            <a:avLst>
              <a:gd name="adj" fmla="val 17582"/>
            </a:avLst>
          </a:prstGeom>
          <a:solidFill>
            <a:srgbClr val="003D7A"/>
          </a:solidFill>
          <a:ln/>
          <a:effectLst>
            <a:outerShdw blurRad="304800" dist="133350" dir="5400000" algn="bl" rotWithShape="0">
              <a:srgbClr val="003D7A">
                <a:alpha val="2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4826198" y="7916763"/>
            <a:ext cx="3067288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https://AIinRT.org </a:t>
            </a:r>
            <a:endParaRPr lang="en-US" sz="2550" dirty="0"/>
          </a:p>
        </p:txBody>
      </p:sp>
      <p:sp>
        <p:nvSpPr>
          <p:cNvPr id="14" name="Text 11"/>
          <p:cNvSpPr/>
          <p:nvPr/>
        </p:nvSpPr>
        <p:spPr>
          <a:xfrm>
            <a:off x="7767042" y="7983438"/>
            <a:ext cx="5755258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0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Call for Abstracts opens on 1 September</a:t>
            </a:r>
            <a:endParaRPr lang="en-US" sz="2025" dirty="0"/>
          </a:p>
        </p:txBody>
      </p:sp>
      <p:sp>
        <p:nvSpPr>
          <p:cNvPr id="15" name="Shape 12"/>
          <p:cNvSpPr/>
          <p:nvPr/>
        </p:nvSpPr>
        <p:spPr>
          <a:xfrm>
            <a:off x="10972800" y="3009900"/>
            <a:ext cx="6362700" cy="4308276"/>
          </a:xfrm>
          <a:prstGeom prst="roundRect">
            <a:avLst>
              <a:gd name="adj" fmla="val 4661"/>
            </a:avLst>
          </a:prstGeom>
          <a:solidFill>
            <a:srgbClr val="FFFFFF"/>
          </a:solidFill>
          <a:ln w="9525">
            <a:solidFill>
              <a:srgbClr val="DAE1E7"/>
            </a:solidFill>
            <a:prstDash val="solid"/>
          </a:ln>
          <a:effectLst>
            <a:outerShdw blurRad="571500" dist="209550" dir="5400000" algn="bl" rotWithShape="0">
              <a:srgbClr val="003D7A">
                <a:alpha val="14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/>
          <p:nvPr/>
        </p:nvSpPr>
        <p:spPr>
          <a:xfrm>
            <a:off x="11439525" y="3344741"/>
            <a:ext cx="5972175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550" b="1" dirty="0">
                <a:solidFill>
                  <a:srgbClr val="121D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Sessions</a:t>
            </a:r>
            <a:endParaRPr lang="en-US" sz="2550" dirty="0"/>
          </a:p>
        </p:txBody>
      </p:sp>
      <p:sp>
        <p:nvSpPr>
          <p:cNvPr id="17" name="Text 14"/>
          <p:cNvSpPr/>
          <p:nvPr/>
        </p:nvSpPr>
        <p:spPr>
          <a:xfrm>
            <a:off x="11439525" y="4001966"/>
            <a:ext cx="514350" cy="3143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75" b="1" dirty="0">
                <a:solidFill>
                  <a:srgbClr val="EB5C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S1</a:t>
            </a:r>
            <a:endParaRPr lang="en-US" sz="1875" dirty="0"/>
          </a:p>
        </p:txBody>
      </p:sp>
      <p:sp>
        <p:nvSpPr>
          <p:cNvPr id="18" name="Text 15"/>
          <p:cNvSpPr/>
          <p:nvPr/>
        </p:nvSpPr>
        <p:spPr>
          <a:xfrm>
            <a:off x="12011025" y="4001966"/>
            <a:ext cx="3334464" cy="3143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75" dirty="0">
                <a:solidFill>
                  <a:srgbClr val="121D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Segmentation &amp; Registration</a:t>
            </a:r>
            <a:endParaRPr lang="en-US" sz="1875" dirty="0"/>
          </a:p>
        </p:txBody>
      </p:sp>
      <p:sp>
        <p:nvSpPr>
          <p:cNvPr id="19" name="Text 16"/>
          <p:cNvSpPr/>
          <p:nvPr/>
        </p:nvSpPr>
        <p:spPr>
          <a:xfrm>
            <a:off x="11439525" y="4487741"/>
            <a:ext cx="514350" cy="3143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75" b="1" dirty="0">
                <a:solidFill>
                  <a:srgbClr val="EB5C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S2</a:t>
            </a:r>
            <a:endParaRPr lang="en-US" sz="1875" dirty="0"/>
          </a:p>
        </p:txBody>
      </p:sp>
      <p:sp>
        <p:nvSpPr>
          <p:cNvPr id="20" name="Text 17"/>
          <p:cNvSpPr/>
          <p:nvPr/>
        </p:nvSpPr>
        <p:spPr>
          <a:xfrm>
            <a:off x="12011025" y="4487741"/>
            <a:ext cx="3203004" cy="3143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75" dirty="0">
                <a:solidFill>
                  <a:srgbClr val="121D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Reconstruction &amp; Synthesis</a:t>
            </a:r>
            <a:endParaRPr lang="en-US" sz="1875" dirty="0"/>
          </a:p>
        </p:txBody>
      </p:sp>
      <p:sp>
        <p:nvSpPr>
          <p:cNvPr id="21" name="Text 18"/>
          <p:cNvSpPr/>
          <p:nvPr/>
        </p:nvSpPr>
        <p:spPr>
          <a:xfrm>
            <a:off x="11439525" y="4973516"/>
            <a:ext cx="514350" cy="5905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75" b="1" dirty="0">
                <a:solidFill>
                  <a:srgbClr val="EB5C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S3</a:t>
            </a:r>
            <a:endParaRPr lang="en-US" sz="1875" dirty="0"/>
          </a:p>
        </p:txBody>
      </p:sp>
      <p:sp>
        <p:nvSpPr>
          <p:cNvPr id="22" name="Text 19"/>
          <p:cNvSpPr/>
          <p:nvPr/>
        </p:nvSpPr>
        <p:spPr>
          <a:xfrm>
            <a:off x="12011025" y="4973516"/>
            <a:ext cx="5003483" cy="5905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75" dirty="0">
                <a:solidFill>
                  <a:srgbClr val="121D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Foundation Models, Text, Explainability &amp; Uncertainty</a:t>
            </a:r>
            <a:endParaRPr lang="en-US" sz="1875" dirty="0"/>
          </a:p>
        </p:txBody>
      </p:sp>
      <p:sp>
        <p:nvSpPr>
          <p:cNvPr id="23" name="Text 20"/>
          <p:cNvSpPr/>
          <p:nvPr/>
        </p:nvSpPr>
        <p:spPr>
          <a:xfrm>
            <a:off x="11439525" y="5735516"/>
            <a:ext cx="514350" cy="3143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75" b="1" dirty="0">
                <a:solidFill>
                  <a:srgbClr val="EB5C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S4</a:t>
            </a:r>
            <a:endParaRPr lang="en-US" sz="1875" dirty="0"/>
          </a:p>
        </p:txBody>
      </p:sp>
      <p:sp>
        <p:nvSpPr>
          <p:cNvPr id="24" name="Text 21"/>
          <p:cNvSpPr/>
          <p:nvPr/>
        </p:nvSpPr>
        <p:spPr>
          <a:xfrm>
            <a:off x="12011025" y="5735516"/>
            <a:ext cx="3212663" cy="3143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75" dirty="0">
                <a:solidFill>
                  <a:srgbClr val="121D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Dose &amp; Adaptive Workflows</a:t>
            </a:r>
            <a:endParaRPr lang="en-US" sz="1875" dirty="0"/>
          </a:p>
        </p:txBody>
      </p:sp>
      <p:sp>
        <p:nvSpPr>
          <p:cNvPr id="25" name="Text 22"/>
          <p:cNvSpPr/>
          <p:nvPr/>
        </p:nvSpPr>
        <p:spPr>
          <a:xfrm>
            <a:off x="11439525" y="6221291"/>
            <a:ext cx="514350" cy="3143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75" b="1" dirty="0">
                <a:solidFill>
                  <a:srgbClr val="EB5C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S5</a:t>
            </a:r>
            <a:endParaRPr lang="en-US" sz="1875" dirty="0"/>
          </a:p>
        </p:txBody>
      </p:sp>
      <p:sp>
        <p:nvSpPr>
          <p:cNvPr id="26" name="Text 23"/>
          <p:cNvSpPr/>
          <p:nvPr/>
        </p:nvSpPr>
        <p:spPr>
          <a:xfrm>
            <a:off x="12011025" y="6221291"/>
            <a:ext cx="3726879" cy="3143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75" dirty="0">
                <a:solidFill>
                  <a:srgbClr val="121D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Clinical Predictions &amp; Outcomes</a:t>
            </a:r>
            <a:endParaRPr lang="en-US" sz="1875" dirty="0"/>
          </a:p>
        </p:txBody>
      </p:sp>
      <p:sp>
        <p:nvSpPr>
          <p:cNvPr id="27" name="Text 24"/>
          <p:cNvSpPr/>
          <p:nvPr/>
        </p:nvSpPr>
        <p:spPr>
          <a:xfrm>
            <a:off x="11439525" y="6707066"/>
            <a:ext cx="514350" cy="3143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75" b="1" dirty="0">
                <a:solidFill>
                  <a:srgbClr val="EB5C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S6</a:t>
            </a:r>
            <a:endParaRPr lang="en-US" sz="1875" dirty="0"/>
          </a:p>
        </p:txBody>
      </p:sp>
      <p:sp>
        <p:nvSpPr>
          <p:cNvPr id="28" name="Text 25"/>
          <p:cNvSpPr/>
          <p:nvPr/>
        </p:nvSpPr>
        <p:spPr>
          <a:xfrm>
            <a:off x="12011025" y="6707066"/>
            <a:ext cx="3333973" cy="3143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75" dirty="0">
                <a:solidFill>
                  <a:srgbClr val="121D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Implementation, QA &amp; Ethics</a:t>
            </a:r>
            <a:endParaRPr lang="en-US" sz="1875" dirty="0"/>
          </a:p>
        </p:txBody>
      </p:sp>
      <p:sp>
        <p:nvSpPr>
          <p:cNvPr id="29" name="Shape 26"/>
          <p:cNvSpPr/>
          <p:nvPr/>
        </p:nvSpPr>
        <p:spPr>
          <a:xfrm>
            <a:off x="0" y="8753475"/>
            <a:ext cx="18288000" cy="9525"/>
          </a:xfrm>
          <a:prstGeom prst="rect">
            <a:avLst/>
          </a:prstGeom>
          <a:solidFill>
            <a:srgbClr val="DAE1E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" name="Text 27"/>
          <p:cNvSpPr/>
          <p:nvPr/>
        </p:nvSpPr>
        <p:spPr>
          <a:xfrm>
            <a:off x="952500" y="8875836"/>
            <a:ext cx="4002453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5767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Organized by</a:t>
            </a:r>
            <a:endParaRPr lang="en-US" sz="1200" dirty="0"/>
          </a:p>
        </p:txBody>
      </p:sp>
      <p:pic>
        <p:nvPicPr>
          <p:cNvPr id="31" name="Image 1" descr="preencoded.png">
            <a:hlinkClick r:id="rId5"/>
          </p:cNvPr>
          <p:cNvPicPr>
            <a:picLocks noChangeAspect="1"/>
          </p:cNvPicPr>
          <p:nvPr/>
        </p:nvPicPr>
        <p:blipFill>
          <a:blip r:embed="rId6"/>
          <a:srcRect t="-3" b="-3"/>
          <a:stretch/>
        </p:blipFill>
        <p:spPr>
          <a:xfrm>
            <a:off x="846393" y="9094762"/>
            <a:ext cx="2436111" cy="957177"/>
          </a:xfrm>
          <a:prstGeom prst="rect">
            <a:avLst/>
          </a:prstGeom>
        </p:spPr>
      </p:pic>
      <p:pic>
        <p:nvPicPr>
          <p:cNvPr id="32" name="Image 2" descr="preencoded.png">
            <a:hlinkClick r:id="rId7"/>
          </p:cNvPr>
          <p:cNvPicPr>
            <a:picLocks noChangeAspect="1"/>
          </p:cNvPicPr>
          <p:nvPr/>
        </p:nvPicPr>
        <p:blipFill>
          <a:blip r:embed="rId8"/>
          <a:srcRect t="-8" b="-8"/>
          <a:stretch/>
        </p:blipFill>
        <p:spPr>
          <a:xfrm>
            <a:off x="3376288" y="9264579"/>
            <a:ext cx="1382067" cy="687542"/>
          </a:xfrm>
          <a:prstGeom prst="rect">
            <a:avLst/>
          </a:prstGeom>
        </p:spPr>
      </p:pic>
      <p:pic>
        <p:nvPicPr>
          <p:cNvPr id="33" name="Image 3" descr="preencoded.png">
            <a:hlinkClick r:id="rId9"/>
          </p:cNvPr>
          <p:cNvPicPr>
            <a:picLocks noChangeAspect="1"/>
          </p:cNvPicPr>
          <p:nvPr/>
        </p:nvPicPr>
        <p:blipFill>
          <a:blip r:embed="rId10"/>
          <a:srcRect t="-5" b="-5"/>
          <a:stretch/>
        </p:blipFill>
        <p:spPr>
          <a:xfrm>
            <a:off x="13152916" y="9236316"/>
            <a:ext cx="2275036" cy="744067"/>
          </a:xfrm>
          <a:prstGeom prst="rect">
            <a:avLst/>
          </a:prstGeom>
        </p:spPr>
      </p:pic>
      <p:sp>
        <p:nvSpPr>
          <p:cNvPr id="34" name="Text 28"/>
          <p:cNvSpPr/>
          <p:nvPr/>
        </p:nvSpPr>
        <p:spPr>
          <a:xfrm>
            <a:off x="16182511" y="8837736"/>
            <a:ext cx="1801634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r">
              <a:buNone/>
            </a:pPr>
            <a:r>
              <a:rPr lang="en-US" sz="1200" dirty="0">
                <a:solidFill>
                  <a:srgbClr val="5767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collaboration with</a:t>
            </a:r>
            <a:endParaRPr lang="en-US" sz="1200" dirty="0"/>
          </a:p>
        </p:txBody>
      </p:sp>
      <p:pic>
        <p:nvPicPr>
          <p:cNvPr id="35" name="Image 4" descr="preencoded.png">
            <a:hlinkClick r:id="rId11"/>
          </p:cNvPr>
          <p:cNvPicPr>
            <a:picLocks noChangeAspect="1"/>
          </p:cNvPicPr>
          <p:nvPr/>
        </p:nvPicPr>
        <p:blipFill>
          <a:blip r:embed="rId12"/>
          <a:srcRect t="-1" b="-1"/>
          <a:stretch/>
        </p:blipFill>
        <p:spPr>
          <a:xfrm>
            <a:off x="5021377" y="9275405"/>
            <a:ext cx="3380310" cy="618998"/>
          </a:xfrm>
          <a:prstGeom prst="rect">
            <a:avLst/>
          </a:prstGeom>
        </p:spPr>
      </p:pic>
      <p:pic>
        <p:nvPicPr>
          <p:cNvPr id="36" name="Image 5" descr="preencoded.png">
            <a:hlinkClick r:id="rId13"/>
          </p:cNvPr>
          <p:cNvPicPr>
            <a:picLocks noChangeAspect="1"/>
          </p:cNvPicPr>
          <p:nvPr/>
        </p:nvPicPr>
        <p:blipFill>
          <a:blip r:embed="rId14"/>
          <a:srcRect t="-5" b="-5"/>
          <a:stretch/>
        </p:blipFill>
        <p:spPr>
          <a:xfrm>
            <a:off x="15633332" y="9190163"/>
            <a:ext cx="2222540" cy="742930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BB5D4D0B-0FAE-9E72-307C-D2D72F72B768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5634768" y="6221291"/>
            <a:ext cx="2349377" cy="234937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112</Words>
  <Application>Microsoft Office PowerPoint</Application>
  <PresentationFormat>Custom</PresentationFormat>
  <Paragraphs>25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Arial</vt:lpstr>
      <vt:lpstr>Office Theme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Maspero, M. (Matteo)</cp:lastModifiedBy>
  <cp:revision>4</cp:revision>
  <dcterms:created xsi:type="dcterms:W3CDTF">2026-07-17T08:40:15Z</dcterms:created>
  <dcterms:modified xsi:type="dcterms:W3CDTF">2026-07-17T08:59:08Z</dcterms:modified>
</cp:coreProperties>
</file>